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61" r:id="rId4"/>
    <p:sldId id="264" r:id="rId5"/>
    <p:sldId id="265" r:id="rId6"/>
    <p:sldId id="266" r:id="rId7"/>
    <p:sldId id="267" r:id="rId8"/>
    <p:sldId id="268" r:id="rId9"/>
    <p:sldId id="269" r:id="rId10"/>
    <p:sldId id="270" r:id="rId11"/>
    <p:sldId id="271" r:id="rId12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97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208" y="7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3C206E8-65BF-4DB8-AF5D-94272ED193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122026CB-BF1C-40FF-9D15-BF70F30644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3CD5C21-71BA-4BC4-ABD5-DAE93011D1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CE736B-B0CE-49BD-8FDE-08A3695B464B}" type="datetimeFigureOut">
              <a:rPr lang="it-IT" smtClean="0"/>
              <a:t>11/03/22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1906445-2313-422F-AE6F-D481763524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1D4E8D2-23B4-441F-BB1D-8C2CB4FA4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B26ED-CE6F-4054-B12B-37A92D9B553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908429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7C00CF7-FFE3-41C7-9E3B-50B3EDB39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6B061C9A-04BE-4D7C-AAEE-4501286AB8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52E06A7-3631-476D-B66E-40983B932F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CE736B-B0CE-49BD-8FDE-08A3695B464B}" type="datetimeFigureOut">
              <a:rPr lang="it-IT" smtClean="0"/>
              <a:t>11/03/22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65D46F0-8665-4B59-B392-4376C588E4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E9FD1A1-2747-45DD-8791-F03DAEEBBC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B26ED-CE6F-4054-B12B-37A92D9B553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743499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302454D4-9FC6-4842-8796-4056FC064D6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FB9A5BC5-4A50-47E2-A6F4-763891AF53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54B8BE1-53CC-4919-A33E-2970EB71F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CE736B-B0CE-49BD-8FDE-08A3695B464B}" type="datetimeFigureOut">
              <a:rPr lang="it-IT" smtClean="0"/>
              <a:t>11/03/22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F7F223F-7D7C-4320-9094-52B0A7783B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1CEB0DB-D374-4E52-94F9-EFBC403B5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B26ED-CE6F-4054-B12B-37A92D9B553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538768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8DFF4A3-DA4D-4EBE-A4F9-13BD8FC60B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667BE6D-3771-4B06-913D-F9831F6B3B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495AA33-84A3-4D8F-8F24-8E13B93193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CE736B-B0CE-49BD-8FDE-08A3695B464B}" type="datetimeFigureOut">
              <a:rPr lang="it-IT" smtClean="0"/>
              <a:t>11/03/22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E21A20C-7B24-4BEC-848B-DC9EC42EA0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C9E0C10-6A69-4825-A9E1-06AD1CDFCD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B26ED-CE6F-4054-B12B-37A92D9B553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041470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E361761-A7F5-40DE-B04C-171ACCD105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E7E2C137-C034-4F0C-BA5D-67087A7195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9156C94-C03E-48D4-8E1E-DCE1820E02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CE736B-B0CE-49BD-8FDE-08A3695B464B}" type="datetimeFigureOut">
              <a:rPr lang="it-IT" smtClean="0"/>
              <a:t>11/03/22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D8B8393-1CAD-4FE7-891F-89738C60DD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328D4EE-6D5C-49C4-9463-0BA8D0DC7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B26ED-CE6F-4054-B12B-37A92D9B553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340274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0B447F9-B173-4422-8080-C65849BF6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C5125FC-EC31-47B9-82BF-D9523A6B78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7A8DE284-A2E5-47B6-BA89-A1B363E972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EAEA1B11-F55B-4E71-A824-7B4225E2D0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CE736B-B0CE-49BD-8FDE-08A3695B464B}" type="datetimeFigureOut">
              <a:rPr lang="it-IT" smtClean="0"/>
              <a:t>11/03/22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F1EB01F-C1CC-4DDA-92D4-AF3D4A8C27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28707BC7-E7DC-46FF-B44E-2C7B05963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B26ED-CE6F-4054-B12B-37A92D9B553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155212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1FAB3D9-2A09-4308-BE46-59A5FE2579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3F5B1498-0618-4F74-B369-C2022F7F2F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8B85F0F5-44B7-4B58-B131-35CC7A440A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A5D4E11B-D389-458C-B5B0-66EBD543B5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B5008F61-999C-4402-A44E-C38A99D688A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204E716C-1CD2-4CCD-BEBA-05F3EE8E7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CE736B-B0CE-49BD-8FDE-08A3695B464B}" type="datetimeFigureOut">
              <a:rPr lang="it-IT" smtClean="0"/>
              <a:t>11/03/22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310DC645-DD76-40FC-AB45-594413DB84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0AB7A4B0-1693-410F-8339-FE25F0A42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B26ED-CE6F-4054-B12B-37A92D9B553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287666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7F745AC-2DD8-4BC5-AA5E-573B1F512A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97D67F23-9CB6-4AE8-8E3F-FD3A5B5528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CE736B-B0CE-49BD-8FDE-08A3695B464B}" type="datetimeFigureOut">
              <a:rPr lang="it-IT" smtClean="0"/>
              <a:t>11/03/22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3C0BE73-EBB1-49FD-B7DB-A046502CF8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567A74B6-DC22-4883-A8A4-C34035224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B26ED-CE6F-4054-B12B-37A92D9B553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831773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17F4BA44-8B75-4175-B01B-D081C881C6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CE736B-B0CE-49BD-8FDE-08A3695B464B}" type="datetimeFigureOut">
              <a:rPr lang="it-IT" smtClean="0"/>
              <a:t>11/03/22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503D6917-ECF5-446F-AEA8-8440B74A4A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8324386-B47F-4957-A5CC-60DD62A72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B26ED-CE6F-4054-B12B-37A92D9B553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835571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C8AB92C-CE46-4E56-9246-17BE669A54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F41F9EE-872A-4479-AE25-45FE3317F5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8C3D7165-ABEA-443F-9065-CB5099CD44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9D071BB6-8DCB-49BF-9D74-A3F8A11275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CE736B-B0CE-49BD-8FDE-08A3695B464B}" type="datetimeFigureOut">
              <a:rPr lang="it-IT" smtClean="0"/>
              <a:t>11/03/22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D827AA3-76F6-44A3-B885-E47A2C6346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0B8E2F1F-1EBA-45DB-B044-7817DC803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B26ED-CE6F-4054-B12B-37A92D9B553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919840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F149ED9-93D9-4F3E-B147-669BB0ABB3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533E6B16-BE1B-41FB-9C97-6D28CCC430D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7DA8852E-A4D3-4821-AEAC-E24B2CDC36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1967D78C-EDA0-4275-9B8D-732DCAEAB5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CE736B-B0CE-49BD-8FDE-08A3695B464B}" type="datetimeFigureOut">
              <a:rPr lang="it-IT" smtClean="0"/>
              <a:t>11/03/22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4F3A6F54-5168-4A5B-BA62-A5D95438F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4B38C3D7-120A-45B6-99C1-5C49B0CD43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B26ED-CE6F-4054-B12B-37A92D9B553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668995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ACFA787D-2461-48AE-93E3-1A6A8CF8B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C78FF77-E83E-4283-9BC3-1A47BF4DCF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F1C54D1-FB77-4825-B18B-DB383048072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CE736B-B0CE-49BD-8FDE-08A3695B464B}" type="datetimeFigureOut">
              <a:rPr lang="it-IT" smtClean="0"/>
              <a:t>11/03/22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EBC35D4-9652-4988-ABCE-67CEACE225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351E697-2E8B-4DCD-A290-BB5677924A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EB26ED-CE6F-4054-B12B-37A92D9B553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165232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7" Type="http://schemas.openxmlformats.org/officeDocument/2006/relationships/image" Target="../media/image9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jp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7982B5D-FE22-430A-9186-5AB912F7DD0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/>
              <a:t>Test on New VA1140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3D2DF39A-0A83-4389-A9B1-1C87A02E3D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73626" y="3602038"/>
            <a:ext cx="6897757" cy="1655762"/>
          </a:xfrm>
        </p:spPr>
        <p:txBody>
          <a:bodyPr/>
          <a:lstStyle/>
          <a:p>
            <a:r>
              <a:rPr lang="it-IT" dirty="0"/>
              <a:t>11/Mar/2022</a:t>
            </a:r>
          </a:p>
          <a:p>
            <a:r>
              <a:rPr lang="it-IT" dirty="0"/>
              <a:t>G. Ambrosi, M. Barbanera, M. Caprai, M. D'Antonio, M. Duranti, M. Ionica, G. Silvestre</a:t>
            </a:r>
          </a:p>
        </p:txBody>
      </p:sp>
    </p:spTree>
    <p:extLst>
      <p:ext uri="{BB962C8B-B14F-4D97-AF65-F5344CB8AC3E}">
        <p14:creationId xmlns:p14="http://schemas.microsoft.com/office/powerpoint/2010/main" val="40614179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907B5111-86C2-4CE3-96B3-C4C9DD92391E}"/>
              </a:ext>
            </a:extLst>
          </p:cNvPr>
          <p:cNvSpPr txBox="1"/>
          <p:nvPr/>
        </p:nvSpPr>
        <p:spPr>
          <a:xfrm>
            <a:off x="74644" y="177282"/>
            <a:ext cx="3026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3. </a:t>
            </a:r>
            <a:r>
              <a:rPr lang="it-IT" dirty="0" err="1"/>
              <a:t>Scan</a:t>
            </a:r>
            <a:r>
              <a:rPr lang="it-IT" dirty="0"/>
              <a:t> in "</a:t>
            </a:r>
            <a:r>
              <a:rPr lang="it-IT" dirty="0" err="1"/>
              <a:t>trigget</a:t>
            </a:r>
            <a:r>
              <a:rPr lang="it-IT" dirty="0"/>
              <a:t> to </a:t>
            </a:r>
            <a:r>
              <a:rPr lang="it-IT" dirty="0" err="1"/>
              <a:t>hold</a:t>
            </a:r>
            <a:r>
              <a:rPr lang="it-IT" dirty="0"/>
              <a:t>"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3782C982-6A40-654C-A37C-678BD41401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892" y="546614"/>
            <a:ext cx="10439676" cy="6311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6260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907B5111-86C2-4CE3-96B3-C4C9DD92391E}"/>
              </a:ext>
            </a:extLst>
          </p:cNvPr>
          <p:cNvSpPr txBox="1"/>
          <p:nvPr/>
        </p:nvSpPr>
        <p:spPr>
          <a:xfrm>
            <a:off x="74644" y="177282"/>
            <a:ext cx="3026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4. </a:t>
            </a:r>
            <a:r>
              <a:rPr lang="it-IT" dirty="0" err="1"/>
              <a:t>Power</a:t>
            </a:r>
            <a:r>
              <a:rPr lang="it-IT" dirty="0"/>
              <a:t> </a:t>
            </a:r>
            <a:r>
              <a:rPr lang="it-IT" dirty="0" err="1"/>
              <a:t>consumption</a:t>
            </a:r>
            <a:endParaRPr lang="it-IT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A03D1D44-4849-A14D-8554-808AD500975C}"/>
              </a:ext>
            </a:extLst>
          </p:cNvPr>
          <p:cNvSpPr txBox="1"/>
          <p:nvPr/>
        </p:nvSpPr>
        <p:spPr>
          <a:xfrm>
            <a:off x="1717914" y="2059091"/>
            <a:ext cx="898652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u="sng" dirty="0" err="1"/>
              <a:t>Current</a:t>
            </a:r>
            <a:r>
              <a:rPr lang="it-IT" u="sng" dirty="0"/>
              <a:t>: </a:t>
            </a:r>
            <a:r>
              <a:rPr lang="it-IT" u="sng" dirty="0" err="1"/>
              <a:t>measured</a:t>
            </a:r>
            <a:r>
              <a:rPr lang="it-IT" u="sng" dirty="0"/>
              <a:t>  (</a:t>
            </a:r>
            <a:r>
              <a:rPr lang="it-IT" u="sng" dirty="0" err="1"/>
              <a:t>datasheet</a:t>
            </a:r>
            <a:r>
              <a:rPr lang="it-IT" u="sng" dirty="0"/>
              <a:t>)  @ </a:t>
            </a:r>
            <a:r>
              <a:rPr lang="it-IT" u="sng" dirty="0" err="1"/>
              <a:t>voltage</a:t>
            </a:r>
            <a:r>
              <a:rPr lang="it-IT" u="sng" dirty="0"/>
              <a:t> </a:t>
            </a:r>
            <a:r>
              <a:rPr lang="it-IT" u="sng" dirty="0">
                <a:sym typeface="Wingdings" pitchFamily="2" charset="2"/>
              </a:rPr>
              <a:t> </a:t>
            </a:r>
            <a:r>
              <a:rPr lang="it-IT" u="sng" dirty="0" err="1">
                <a:sym typeface="Wingdings" pitchFamily="2" charset="2"/>
              </a:rPr>
              <a:t>power</a:t>
            </a:r>
            <a:r>
              <a:rPr lang="it-IT" u="sng" dirty="0">
                <a:sym typeface="Wingdings" pitchFamily="2" charset="2"/>
              </a:rPr>
              <a:t> </a:t>
            </a:r>
            <a:r>
              <a:rPr lang="it-IT" u="sng" dirty="0" err="1">
                <a:sym typeface="Wingdings" pitchFamily="2" charset="2"/>
              </a:rPr>
              <a:t>consumption</a:t>
            </a:r>
            <a:endParaRPr lang="it-IT" u="sng" dirty="0"/>
          </a:p>
          <a:p>
            <a:r>
              <a:rPr lang="it-IT" dirty="0"/>
              <a:t>V</a:t>
            </a:r>
            <a:r>
              <a:rPr lang="it-IT" baseline="-25000" dirty="0"/>
              <a:t>DD</a:t>
            </a:r>
            <a:r>
              <a:rPr lang="it-IT" dirty="0"/>
              <a:t>:            1.67 </a:t>
            </a:r>
            <a:r>
              <a:rPr lang="it-IT" dirty="0" err="1"/>
              <a:t>mA</a:t>
            </a:r>
            <a:r>
              <a:rPr lang="it-IT" dirty="0"/>
              <a:t>       (1.3 </a:t>
            </a:r>
            <a:r>
              <a:rPr lang="it-IT" dirty="0" err="1"/>
              <a:t>mA</a:t>
            </a:r>
            <a:r>
              <a:rPr lang="it-IT" dirty="0"/>
              <a:t>) @      1.5V </a:t>
            </a:r>
            <a:r>
              <a:rPr lang="it-IT" dirty="0">
                <a:sym typeface="Wingdings" pitchFamily="2" charset="2"/>
              </a:rPr>
              <a:t></a:t>
            </a:r>
            <a:r>
              <a:rPr lang="it-IT" dirty="0"/>
              <a:t>                   2.505 mW</a:t>
            </a:r>
          </a:p>
          <a:p>
            <a:r>
              <a:rPr lang="it-IT" dirty="0"/>
              <a:t>V</a:t>
            </a:r>
            <a:r>
              <a:rPr lang="it-IT" baseline="-25000" dirty="0"/>
              <a:t>SS</a:t>
            </a:r>
            <a:r>
              <a:rPr lang="it-IT" dirty="0"/>
              <a:t>:             6.37 </a:t>
            </a:r>
            <a:r>
              <a:rPr lang="it-IT" dirty="0" err="1"/>
              <a:t>mA</a:t>
            </a:r>
            <a:r>
              <a:rPr lang="it-IT" dirty="0"/>
              <a:t>       (9.5 </a:t>
            </a:r>
            <a:r>
              <a:rPr lang="it-IT" dirty="0" err="1"/>
              <a:t>mA</a:t>
            </a:r>
            <a:r>
              <a:rPr lang="it-IT" dirty="0"/>
              <a:t>) @     -2.0V </a:t>
            </a:r>
            <a:r>
              <a:rPr lang="it-IT" dirty="0">
                <a:sym typeface="Wingdings" pitchFamily="2" charset="2"/>
              </a:rPr>
              <a:t></a:t>
            </a:r>
            <a:r>
              <a:rPr lang="it-IT" dirty="0"/>
              <a:t>                   12.74 mW</a:t>
            </a:r>
          </a:p>
          <a:p>
            <a:r>
              <a:rPr lang="it-IT" dirty="0"/>
              <a:t> </a:t>
            </a:r>
          </a:p>
          <a:p>
            <a:r>
              <a:rPr lang="it-IT" dirty="0"/>
              <a:t>Total </a:t>
            </a:r>
            <a:r>
              <a:rPr lang="it-IT" dirty="0" err="1"/>
              <a:t>consumption</a:t>
            </a:r>
            <a:r>
              <a:rPr lang="it-IT" dirty="0"/>
              <a:t> per chip:                                                15.245 mW</a:t>
            </a:r>
          </a:p>
          <a:p>
            <a:r>
              <a:rPr lang="it-IT" dirty="0" err="1"/>
              <a:t>Consumption</a:t>
            </a:r>
            <a:r>
              <a:rPr lang="it-IT" dirty="0"/>
              <a:t> per </a:t>
            </a:r>
            <a:r>
              <a:rPr lang="it-IT" dirty="0" err="1"/>
              <a:t>channel</a:t>
            </a:r>
            <a:r>
              <a:rPr lang="it-IT" dirty="0"/>
              <a:t>:                                                    ~ 0.25 mW</a:t>
            </a:r>
          </a:p>
          <a:p>
            <a:endParaRPr lang="it-IT" dirty="0"/>
          </a:p>
          <a:p>
            <a:endParaRPr lang="it-IT" dirty="0"/>
          </a:p>
          <a:p>
            <a:r>
              <a:rPr lang="it-IT" dirty="0"/>
              <a:t>Total </a:t>
            </a:r>
            <a:r>
              <a:rPr lang="it-IT" dirty="0" err="1"/>
              <a:t>consumption</a:t>
            </a:r>
            <a:r>
              <a:rPr lang="it-IT" dirty="0"/>
              <a:t> per </a:t>
            </a:r>
            <a:r>
              <a:rPr lang="it-IT" dirty="0" err="1"/>
              <a:t>ladder</a:t>
            </a:r>
            <a:r>
              <a:rPr lang="it-IT" dirty="0"/>
              <a:t>                                                  ~ 0.26 </a:t>
            </a:r>
            <a:r>
              <a:rPr lang="it-IT" dirty="0" err="1"/>
              <a:t>W</a:t>
            </a:r>
            <a:endParaRPr lang="it-IT" dirty="0"/>
          </a:p>
          <a:p>
            <a:r>
              <a:rPr lang="it-IT" dirty="0"/>
              <a:t>Total </a:t>
            </a:r>
            <a:r>
              <a:rPr lang="it-IT" dirty="0" err="1"/>
              <a:t>consumption</a:t>
            </a:r>
            <a:r>
              <a:rPr lang="it-IT" dirty="0"/>
              <a:t> per L0 (72 </a:t>
            </a:r>
            <a:r>
              <a:rPr lang="it-IT" dirty="0" err="1"/>
              <a:t>ladders</a:t>
            </a:r>
            <a:r>
              <a:rPr lang="it-IT" dirty="0"/>
              <a:t>)                                       ~ 18 </a:t>
            </a:r>
            <a:r>
              <a:rPr lang="it-IT" dirty="0" err="1"/>
              <a:t>W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9182282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elettronico, aperto&#10;&#10;Descrizione generata automaticamente">
            <a:extLst>
              <a:ext uri="{FF2B5EF4-FFF2-40B4-BE49-F238E27FC236}">
                <a16:creationId xmlns:a16="http://schemas.microsoft.com/office/drawing/2014/main" id="{02619400-9481-412A-BE83-A6B6D94518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2929" y="455068"/>
            <a:ext cx="3835603" cy="5125921"/>
          </a:xfrm>
          <a:prstGeom prst="rect">
            <a:avLst/>
          </a:prstGeom>
        </p:spPr>
      </p:pic>
      <p:pic>
        <p:nvPicPr>
          <p:cNvPr id="5" name="Immagine 4" descr="Immagine che contiene testo, elettronico&#10;&#10;Descrizione generata automaticamente">
            <a:extLst>
              <a:ext uri="{FF2B5EF4-FFF2-40B4-BE49-F238E27FC236}">
                <a16:creationId xmlns:a16="http://schemas.microsoft.com/office/drawing/2014/main" id="{9BD629ED-58D0-4C0E-B53B-03A62ABB40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4823" y="455067"/>
            <a:ext cx="3835603" cy="5125921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12664381-C9B3-4AD3-AFFB-AD35E86D37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141" y="4307704"/>
            <a:ext cx="2379497" cy="2171633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907B5111-86C2-4CE3-96B3-C4C9DD92391E}"/>
              </a:ext>
            </a:extLst>
          </p:cNvPr>
          <p:cNvSpPr txBox="1"/>
          <p:nvPr/>
        </p:nvSpPr>
        <p:spPr>
          <a:xfrm>
            <a:off x="74644" y="177282"/>
            <a:ext cx="24919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1. </a:t>
            </a:r>
            <a:r>
              <a:rPr lang="it-IT" dirty="0" err="1"/>
              <a:t>Glue</a:t>
            </a:r>
            <a:r>
              <a:rPr lang="it-IT" dirty="0"/>
              <a:t> 2 "VA1140"</a:t>
            </a:r>
            <a:br>
              <a:rPr lang="it-IT" dirty="0"/>
            </a:br>
            <a:r>
              <a:rPr lang="it-IT" dirty="0"/>
              <a:t>on FOOT PCB </a:t>
            </a:r>
            <a:r>
              <a:rPr lang="it-IT" dirty="0" err="1"/>
              <a:t>Hybrid</a:t>
            </a:r>
            <a:endParaRPr lang="it-IT" dirty="0"/>
          </a:p>
        </p:txBody>
      </p:sp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BB73C947-1F75-4630-81E0-831A58444DE5}"/>
              </a:ext>
            </a:extLst>
          </p:cNvPr>
          <p:cNvCxnSpPr/>
          <p:nvPr/>
        </p:nvCxnSpPr>
        <p:spPr>
          <a:xfrm flipV="1">
            <a:off x="2130251" y="3838470"/>
            <a:ext cx="3255665" cy="145701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02FEECA1-F62C-7547-BC79-A5253E60499D}"/>
              </a:ext>
            </a:extLst>
          </p:cNvPr>
          <p:cNvSpPr txBox="1"/>
          <p:nvPr/>
        </p:nvSpPr>
        <p:spPr>
          <a:xfrm>
            <a:off x="7968616" y="6152868"/>
            <a:ext cx="2491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sym typeface="Wingdings" pitchFamily="2" charset="2"/>
              </a:rPr>
              <a:t> </a:t>
            </a:r>
            <a:r>
              <a:rPr lang="it-IT" dirty="0" err="1">
                <a:sym typeface="Wingdings" pitchFamily="2" charset="2"/>
              </a:rPr>
              <a:t>everything</a:t>
            </a:r>
            <a:r>
              <a:rPr lang="it-IT" dirty="0">
                <a:sym typeface="Wingdings" pitchFamily="2" charset="2"/>
              </a:rPr>
              <a:t> </a:t>
            </a:r>
            <a:r>
              <a:rPr lang="it-IT" dirty="0" err="1">
                <a:sym typeface="Wingdings" pitchFamily="2" charset="2"/>
              </a:rPr>
              <a:t>is</a:t>
            </a:r>
            <a:r>
              <a:rPr lang="it-IT" dirty="0">
                <a:sym typeface="Wingdings" pitchFamily="2" charset="2"/>
              </a:rPr>
              <a:t> fine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0401780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907B5111-86C2-4CE3-96B3-C4C9DD92391E}"/>
              </a:ext>
            </a:extLst>
          </p:cNvPr>
          <p:cNvSpPr txBox="1"/>
          <p:nvPr/>
        </p:nvSpPr>
        <p:spPr>
          <a:xfrm>
            <a:off x="74644" y="177282"/>
            <a:ext cx="26685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2. </a:t>
            </a:r>
            <a:r>
              <a:rPr lang="it-IT" dirty="0" err="1"/>
              <a:t>Glue</a:t>
            </a:r>
            <a:r>
              <a:rPr lang="it-IT" dirty="0"/>
              <a:t> the </a:t>
            </a:r>
            <a:r>
              <a:rPr lang="it-IT" dirty="0" err="1"/>
              <a:t>other</a:t>
            </a:r>
            <a:r>
              <a:rPr lang="it-IT" dirty="0"/>
              <a:t> 8  "VA1140"</a:t>
            </a:r>
          </a:p>
        </p:txBody>
      </p:sp>
      <p:sp>
        <p:nvSpPr>
          <p:cNvPr id="8" name="Freccia a destra 7">
            <a:extLst>
              <a:ext uri="{FF2B5EF4-FFF2-40B4-BE49-F238E27FC236}">
                <a16:creationId xmlns:a16="http://schemas.microsoft.com/office/drawing/2014/main" id="{2F02B2D3-35A3-4065-A7F2-F9C46AB3671E}"/>
              </a:ext>
            </a:extLst>
          </p:cNvPr>
          <p:cNvSpPr/>
          <p:nvPr/>
        </p:nvSpPr>
        <p:spPr>
          <a:xfrm rot="5400000">
            <a:off x="751174" y="2543032"/>
            <a:ext cx="809716" cy="6354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98620F13-D5D0-42A2-8350-223170EAA86F}"/>
              </a:ext>
            </a:extLst>
          </p:cNvPr>
          <p:cNvSpPr txBox="1"/>
          <p:nvPr/>
        </p:nvSpPr>
        <p:spPr>
          <a:xfrm>
            <a:off x="74644" y="4574739"/>
            <a:ext cx="24896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Calibration</a:t>
            </a:r>
            <a:r>
              <a:rPr lang="it-IT" dirty="0"/>
              <a:t> with 10 VA (</a:t>
            </a:r>
            <a:r>
              <a:rPr lang="it-IT" dirty="0" err="1"/>
              <a:t>but</a:t>
            </a:r>
            <a:r>
              <a:rPr lang="it-IT" dirty="0"/>
              <a:t> no </a:t>
            </a:r>
            <a:r>
              <a:rPr lang="it-IT" dirty="0" err="1"/>
              <a:t>silicon</a:t>
            </a:r>
            <a:r>
              <a:rPr lang="it-IT" dirty="0"/>
              <a:t>)</a:t>
            </a:r>
          </a:p>
        </p:txBody>
      </p:sp>
      <p:pic>
        <p:nvPicPr>
          <p:cNvPr id="11" name="Immagine 10" descr="Immagine che contiene testo, elettronico&#10;&#10;Descrizione generata automaticamente">
            <a:extLst>
              <a:ext uri="{FF2B5EF4-FFF2-40B4-BE49-F238E27FC236}">
                <a16:creationId xmlns:a16="http://schemas.microsoft.com/office/drawing/2014/main" id="{34761FE5-7639-40DF-9523-AD740131C7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4214" y="177282"/>
            <a:ext cx="7764027" cy="5823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6355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907B5111-86C2-4CE3-96B3-C4C9DD92391E}"/>
              </a:ext>
            </a:extLst>
          </p:cNvPr>
          <p:cNvSpPr txBox="1"/>
          <p:nvPr/>
        </p:nvSpPr>
        <p:spPr>
          <a:xfrm>
            <a:off x="74645" y="177282"/>
            <a:ext cx="15022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3. </a:t>
            </a:r>
            <a:r>
              <a:rPr lang="it-IT" dirty="0" err="1"/>
              <a:t>Gluing</a:t>
            </a:r>
            <a:r>
              <a:rPr lang="it-IT" dirty="0"/>
              <a:t> a FOOT </a:t>
            </a:r>
            <a:r>
              <a:rPr lang="it-IT" dirty="0" err="1"/>
              <a:t>silicon</a:t>
            </a:r>
            <a:r>
              <a:rPr lang="it-IT" dirty="0"/>
              <a:t> </a:t>
            </a:r>
            <a:r>
              <a:rPr lang="it-IT" dirty="0" err="1"/>
              <a:t>sensor</a:t>
            </a:r>
            <a:r>
              <a:rPr lang="it-IT" dirty="0"/>
              <a:t> </a:t>
            </a:r>
          </a:p>
        </p:txBody>
      </p:sp>
      <p:pic>
        <p:nvPicPr>
          <p:cNvPr id="4" name="Immagine 3" descr="Immagine che contiene testo, persona, interni, preparato&#10;&#10;Descrizione generata automaticamente">
            <a:extLst>
              <a:ext uri="{FF2B5EF4-FFF2-40B4-BE49-F238E27FC236}">
                <a16:creationId xmlns:a16="http://schemas.microsoft.com/office/drawing/2014/main" id="{6C2334B8-8F3F-44C4-88F7-912C3A4D65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8846" y="135784"/>
            <a:ext cx="3268445" cy="2451334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577D88D3-0925-48A0-A1CA-F13A1F320A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910386" y="99432"/>
            <a:ext cx="1963395" cy="2002358"/>
          </a:xfrm>
          <a:prstGeom prst="rect">
            <a:avLst/>
          </a:prstGeom>
        </p:spPr>
      </p:pic>
      <p:graphicFrame>
        <p:nvGraphicFramePr>
          <p:cNvPr id="11" name="Tabella 10">
            <a:extLst>
              <a:ext uri="{FF2B5EF4-FFF2-40B4-BE49-F238E27FC236}">
                <a16:creationId xmlns:a16="http://schemas.microsoft.com/office/drawing/2014/main" id="{CE57B5B3-EFAA-4EFF-ADE6-7DE6F5E85E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7279108"/>
              </p:ext>
            </p:extLst>
          </p:nvPr>
        </p:nvGraphicFramePr>
        <p:xfrm>
          <a:off x="1614279" y="2490602"/>
          <a:ext cx="3278728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10702">
                  <a:extLst>
                    <a:ext uri="{9D8B030D-6E8A-4147-A177-3AD203B41FA5}">
                      <a16:colId xmlns:a16="http://schemas.microsoft.com/office/drawing/2014/main" val="2785041142"/>
                    </a:ext>
                  </a:extLst>
                </a:gridCol>
                <a:gridCol w="1668026">
                  <a:extLst>
                    <a:ext uri="{9D8B030D-6E8A-4147-A177-3AD203B41FA5}">
                      <a16:colId xmlns:a16="http://schemas.microsoft.com/office/drawing/2014/main" val="424645854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it-IT" sz="1000" b="0" dirty="0" err="1">
                          <a:solidFill>
                            <a:schemeClr val="tx1"/>
                          </a:solidFill>
                        </a:rPr>
                        <a:t>Thickness</a:t>
                      </a:r>
                      <a:r>
                        <a:rPr lang="it-IT" sz="1000" b="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it-IT" sz="1000" b="0" dirty="0">
                          <a:solidFill>
                            <a:schemeClr val="tx1"/>
                          </a:solidFill>
                        </a:rPr>
                        <a:t>150um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11202908"/>
                  </a:ext>
                </a:extLst>
              </a:tr>
              <a:tr h="215249">
                <a:tc>
                  <a:txBody>
                    <a:bodyPr/>
                    <a:lstStyle/>
                    <a:p>
                      <a:r>
                        <a:rPr lang="it-IT" sz="1000" b="0" dirty="0" err="1">
                          <a:solidFill>
                            <a:schemeClr val="tx1"/>
                          </a:solidFill>
                        </a:rPr>
                        <a:t>Overall</a:t>
                      </a:r>
                      <a:r>
                        <a:rPr lang="it-IT" sz="10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it-IT" sz="1000" b="0" dirty="0" err="1">
                          <a:solidFill>
                            <a:schemeClr val="tx1"/>
                          </a:solidFill>
                        </a:rPr>
                        <a:t>dim</a:t>
                      </a:r>
                      <a:endParaRPr lang="it-IT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it-IT" sz="1000" b="0" dirty="0">
                          <a:solidFill>
                            <a:schemeClr val="tx1"/>
                          </a:solidFill>
                        </a:rPr>
                        <a:t>102.5mmx103.5mm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35059782"/>
                  </a:ext>
                </a:extLst>
              </a:tr>
              <a:tr h="215249">
                <a:tc>
                  <a:txBody>
                    <a:bodyPr/>
                    <a:lstStyle/>
                    <a:p>
                      <a:r>
                        <a:rPr lang="it-IT" sz="1000" b="0" dirty="0">
                          <a:solidFill>
                            <a:schemeClr val="tx1"/>
                          </a:solidFill>
                        </a:rPr>
                        <a:t>Active area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it-IT" sz="1000" b="0" dirty="0">
                          <a:solidFill>
                            <a:schemeClr val="tx1"/>
                          </a:solidFill>
                        </a:rPr>
                        <a:t>96mm x 96mm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6899934"/>
                  </a:ext>
                </a:extLst>
              </a:tr>
              <a:tr h="215249">
                <a:tc>
                  <a:txBody>
                    <a:bodyPr/>
                    <a:lstStyle/>
                    <a:p>
                      <a:r>
                        <a:rPr lang="it-IT" sz="1000" b="0" dirty="0">
                          <a:solidFill>
                            <a:schemeClr val="tx1"/>
                          </a:solidFill>
                        </a:rPr>
                        <a:t>Strip</a:t>
                      </a:r>
                      <a:r>
                        <a:rPr lang="it-IT" sz="1000" b="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it-IT" sz="1000" b="0" baseline="0" dirty="0" err="1">
                          <a:solidFill>
                            <a:schemeClr val="tx1"/>
                          </a:solidFill>
                        </a:rPr>
                        <a:t>pitch</a:t>
                      </a:r>
                      <a:endParaRPr lang="it-IT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it-IT" sz="1000" b="0" dirty="0">
                          <a:solidFill>
                            <a:schemeClr val="tx1"/>
                          </a:solidFill>
                        </a:rPr>
                        <a:t>50 </a:t>
                      </a:r>
                      <a:r>
                        <a:rPr lang="it-IT" sz="1000" b="0" dirty="0" err="1">
                          <a:solidFill>
                            <a:schemeClr val="tx1"/>
                          </a:solidFill>
                        </a:rPr>
                        <a:t>um</a:t>
                      </a:r>
                      <a:endParaRPr lang="it-IT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6838355"/>
                  </a:ext>
                </a:extLst>
              </a:tr>
              <a:tr h="236344">
                <a:tc>
                  <a:txBody>
                    <a:bodyPr/>
                    <a:lstStyle/>
                    <a:p>
                      <a:r>
                        <a:rPr lang="it-IT" sz="1000" b="0" dirty="0" err="1">
                          <a:solidFill>
                            <a:schemeClr val="tx1"/>
                          </a:solidFill>
                        </a:rPr>
                        <a:t>Readout</a:t>
                      </a:r>
                      <a:r>
                        <a:rPr lang="it-IT" sz="10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it-IT" sz="1000" b="0" dirty="0" err="1">
                          <a:solidFill>
                            <a:schemeClr val="tx1"/>
                          </a:solidFill>
                        </a:rPr>
                        <a:t>pitch</a:t>
                      </a:r>
                      <a:r>
                        <a:rPr lang="it-IT" sz="1000" b="0" dirty="0">
                          <a:solidFill>
                            <a:schemeClr val="tx1"/>
                          </a:solidFill>
                        </a:rPr>
                        <a:t> in </a:t>
                      </a:r>
                      <a:r>
                        <a:rPr lang="it-IT" sz="1000" b="0" dirty="0" err="1">
                          <a:solidFill>
                            <a:schemeClr val="tx1"/>
                          </a:solidFill>
                        </a:rPr>
                        <a:t>Foot</a:t>
                      </a:r>
                      <a:endParaRPr lang="it-IT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it-IT" sz="1000" b="0" dirty="0">
                          <a:solidFill>
                            <a:schemeClr val="tx1"/>
                          </a:solidFill>
                        </a:rPr>
                        <a:t>150 </a:t>
                      </a:r>
                      <a:r>
                        <a:rPr lang="it-IT" sz="1000" b="0" dirty="0" err="1">
                          <a:solidFill>
                            <a:schemeClr val="tx1"/>
                          </a:solidFill>
                        </a:rPr>
                        <a:t>um</a:t>
                      </a:r>
                      <a:endParaRPr lang="it-IT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42010938"/>
                  </a:ext>
                </a:extLst>
              </a:tr>
              <a:tr h="227006">
                <a:tc>
                  <a:txBody>
                    <a:bodyPr/>
                    <a:lstStyle/>
                    <a:p>
                      <a:r>
                        <a:rPr lang="it-IT" sz="1000" b="0" dirty="0" err="1">
                          <a:solidFill>
                            <a:schemeClr val="tx1"/>
                          </a:solidFill>
                        </a:rPr>
                        <a:t>Number</a:t>
                      </a:r>
                      <a:r>
                        <a:rPr lang="it-IT" sz="1000" b="0" baseline="0" dirty="0">
                          <a:solidFill>
                            <a:schemeClr val="tx1"/>
                          </a:solidFill>
                        </a:rPr>
                        <a:t> of </a:t>
                      </a:r>
                      <a:r>
                        <a:rPr lang="it-IT" sz="1000" b="0" baseline="0" dirty="0" err="1">
                          <a:solidFill>
                            <a:schemeClr val="tx1"/>
                          </a:solidFill>
                        </a:rPr>
                        <a:t>readout</a:t>
                      </a:r>
                      <a:r>
                        <a:rPr lang="it-IT" sz="1000" b="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it-IT" sz="1000" b="0" baseline="0" dirty="0" err="1">
                          <a:solidFill>
                            <a:schemeClr val="tx1"/>
                          </a:solidFill>
                        </a:rPr>
                        <a:t>strips</a:t>
                      </a:r>
                      <a:endParaRPr lang="it-IT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it-IT" sz="1000" b="0" dirty="0">
                          <a:solidFill>
                            <a:schemeClr val="tx1"/>
                          </a:solidFill>
                        </a:rPr>
                        <a:t>640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9165054"/>
                  </a:ext>
                </a:extLst>
              </a:tr>
            </a:tbl>
          </a:graphicData>
        </a:graphic>
      </p:graphicFrame>
      <p:pic>
        <p:nvPicPr>
          <p:cNvPr id="12" name="Immagine 11">
            <a:extLst>
              <a:ext uri="{FF2B5EF4-FFF2-40B4-BE49-F238E27FC236}">
                <a16:creationId xmlns:a16="http://schemas.microsoft.com/office/drawing/2014/main" id="{D6046ED2-5044-4EE8-9373-14FBE5F4C43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7189" y="4030769"/>
            <a:ext cx="3310103" cy="2482578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1633A7E9-E532-4B72-AEAF-9D597FAAF9D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1147" y="2619285"/>
            <a:ext cx="2908968" cy="3878623"/>
          </a:xfrm>
          <a:prstGeom prst="rect">
            <a:avLst/>
          </a:prstGeom>
        </p:spPr>
      </p:pic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BE2830E2-3B09-484E-B068-518FA1BF3E59}"/>
              </a:ext>
            </a:extLst>
          </p:cNvPr>
          <p:cNvSpPr txBox="1"/>
          <p:nvPr/>
        </p:nvSpPr>
        <p:spPr>
          <a:xfrm>
            <a:off x="5115852" y="2580437"/>
            <a:ext cx="33614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000" dirty="0" err="1"/>
              <a:t>Dispensing</a:t>
            </a:r>
            <a:r>
              <a:rPr lang="it-IT" sz="1000" dirty="0"/>
              <a:t> the </a:t>
            </a:r>
            <a:r>
              <a:rPr lang="it-IT" sz="1000" dirty="0" err="1"/>
              <a:t>conductive</a:t>
            </a:r>
            <a:r>
              <a:rPr lang="it-IT" sz="1000" dirty="0"/>
              <a:t> </a:t>
            </a:r>
            <a:r>
              <a:rPr lang="it-IT" sz="1000" dirty="0" err="1"/>
              <a:t>glue</a:t>
            </a:r>
            <a:r>
              <a:rPr lang="it-IT" sz="1000" dirty="0"/>
              <a:t> (</a:t>
            </a:r>
            <a:r>
              <a:rPr lang="it-IT" sz="1000" dirty="0" err="1"/>
              <a:t>Epotek</a:t>
            </a:r>
            <a:r>
              <a:rPr lang="it-IT" sz="1000" dirty="0"/>
              <a:t> EJ2189) and </a:t>
            </a:r>
            <a:r>
              <a:rPr lang="it-IT" sz="1000" dirty="0" err="1"/>
              <a:t>siliconic</a:t>
            </a:r>
            <a:r>
              <a:rPr lang="it-IT" sz="1000" dirty="0"/>
              <a:t> </a:t>
            </a:r>
            <a:r>
              <a:rPr lang="it-IT" sz="1000" dirty="0" err="1"/>
              <a:t>glue</a:t>
            </a:r>
            <a:r>
              <a:rPr lang="it-IT" sz="1000" dirty="0"/>
              <a:t> (DC 3145 </a:t>
            </a:r>
            <a:r>
              <a:rPr lang="it-IT" sz="1000" dirty="0" err="1"/>
              <a:t>grey</a:t>
            </a:r>
            <a:r>
              <a:rPr lang="it-IT" sz="1000" dirty="0"/>
              <a:t>) for the silicon </a:t>
            </a:r>
            <a:r>
              <a:rPr lang="it-IT" sz="1000" dirty="0" err="1"/>
              <a:t>sensor</a:t>
            </a:r>
            <a:r>
              <a:rPr lang="it-IT" sz="1000" dirty="0"/>
              <a:t> </a:t>
            </a:r>
            <a:r>
              <a:rPr lang="it-IT" sz="1000" dirty="0" err="1"/>
              <a:t>gluing</a:t>
            </a:r>
            <a:r>
              <a:rPr lang="it-IT" sz="1000" dirty="0"/>
              <a:t> on PCB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58D85DB9-CEAA-41AB-BD51-B78635A37D51}"/>
              </a:ext>
            </a:extLst>
          </p:cNvPr>
          <p:cNvSpPr txBox="1"/>
          <p:nvPr/>
        </p:nvSpPr>
        <p:spPr>
          <a:xfrm>
            <a:off x="2017878" y="6481236"/>
            <a:ext cx="30044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 dirty="0"/>
              <a:t>Positioning the silicon </a:t>
            </a:r>
            <a:r>
              <a:rPr lang="it-IT" sz="1000" dirty="0" err="1"/>
              <a:t>sensor</a:t>
            </a:r>
            <a:r>
              <a:rPr lang="it-IT" sz="1000" dirty="0"/>
              <a:t> on the PCB</a:t>
            </a:r>
          </a:p>
        </p:txBody>
      </p:sp>
      <p:pic>
        <p:nvPicPr>
          <p:cNvPr id="18" name="Immagine 17" descr="Immagine che contiene testo, elettronico&#10;&#10;Descrizione generata automaticamente">
            <a:extLst>
              <a:ext uri="{FF2B5EF4-FFF2-40B4-BE49-F238E27FC236}">
                <a16:creationId xmlns:a16="http://schemas.microsoft.com/office/drawing/2014/main" id="{73EDF8DD-2C6B-40BF-ABDE-FDCCFFEB768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25" r="1151"/>
          <a:stretch/>
        </p:blipFill>
        <p:spPr>
          <a:xfrm>
            <a:off x="8560790" y="128073"/>
            <a:ext cx="2908969" cy="2459045"/>
          </a:xfrm>
          <a:prstGeom prst="rect">
            <a:avLst/>
          </a:prstGeom>
        </p:spPr>
      </p:pic>
      <p:pic>
        <p:nvPicPr>
          <p:cNvPr id="19" name="Immagine 18">
            <a:extLst>
              <a:ext uri="{FF2B5EF4-FFF2-40B4-BE49-F238E27FC236}">
                <a16:creationId xmlns:a16="http://schemas.microsoft.com/office/drawing/2014/main" id="{E4F0749F-B9A7-46C9-A5D5-9C1E175BB52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13830"/>
          <a:stretch/>
        </p:blipFill>
        <p:spPr>
          <a:xfrm>
            <a:off x="1576873" y="4030769"/>
            <a:ext cx="3538979" cy="2502632"/>
          </a:xfrm>
          <a:prstGeom prst="rect">
            <a:avLst/>
          </a:prstGeom>
        </p:spPr>
      </p:pic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71B231F1-6F5A-4458-B80E-41ACCDF0ED0F}"/>
              </a:ext>
            </a:extLst>
          </p:cNvPr>
          <p:cNvSpPr txBox="1"/>
          <p:nvPr/>
        </p:nvSpPr>
        <p:spPr>
          <a:xfrm>
            <a:off x="6975063" y="6473767"/>
            <a:ext cx="30044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000" dirty="0" err="1"/>
              <a:t>Performing</a:t>
            </a:r>
            <a:r>
              <a:rPr lang="it-IT" sz="1000" dirty="0"/>
              <a:t> </a:t>
            </a:r>
            <a:r>
              <a:rPr lang="it-IT" sz="1000" dirty="0" err="1"/>
              <a:t>wire</a:t>
            </a:r>
            <a:r>
              <a:rPr lang="it-IT" sz="1000" dirty="0"/>
              <a:t> </a:t>
            </a:r>
            <a:r>
              <a:rPr lang="it-IT" sz="1000" dirty="0" err="1"/>
              <a:t>bonding</a:t>
            </a:r>
            <a:r>
              <a:rPr lang="it-IT" sz="1000" dirty="0"/>
              <a:t> </a:t>
            </a:r>
          </a:p>
        </p:txBody>
      </p:sp>
      <p:sp>
        <p:nvSpPr>
          <p:cNvPr id="15" name="Freccia a destra 7">
            <a:extLst>
              <a:ext uri="{FF2B5EF4-FFF2-40B4-BE49-F238E27FC236}">
                <a16:creationId xmlns:a16="http://schemas.microsoft.com/office/drawing/2014/main" id="{776BD737-53F3-A54C-B9C8-40D956C5B059}"/>
              </a:ext>
            </a:extLst>
          </p:cNvPr>
          <p:cNvSpPr/>
          <p:nvPr/>
        </p:nvSpPr>
        <p:spPr>
          <a:xfrm rot="5400000">
            <a:off x="214468" y="2543032"/>
            <a:ext cx="809716" cy="6354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7A817137-3875-9F44-BEE0-AC9DEBBD1426}"/>
              </a:ext>
            </a:extLst>
          </p:cNvPr>
          <p:cNvSpPr txBox="1"/>
          <p:nvPr/>
        </p:nvSpPr>
        <p:spPr>
          <a:xfrm>
            <a:off x="74644" y="4574739"/>
            <a:ext cx="13068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Calibration</a:t>
            </a:r>
            <a:r>
              <a:rPr lang="it-IT" dirty="0"/>
              <a:t> with </a:t>
            </a:r>
            <a:r>
              <a:rPr lang="it-IT" dirty="0" err="1"/>
              <a:t>sensors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0317056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8E33CCE8-891A-E04D-ABB8-A2BE2606EB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89"/>
          <a:stretch/>
        </p:blipFill>
        <p:spPr>
          <a:xfrm rot="5400000">
            <a:off x="2546046" y="-1727781"/>
            <a:ext cx="6816643" cy="10315163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B64EC382-4481-274C-A174-B1CBB2CC8A39}"/>
              </a:ext>
            </a:extLst>
          </p:cNvPr>
          <p:cNvSpPr txBox="1"/>
          <p:nvPr/>
        </p:nvSpPr>
        <p:spPr>
          <a:xfrm>
            <a:off x="964328" y="69306"/>
            <a:ext cx="3484102" cy="2154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it-IT" sz="1400" b="1" dirty="0"/>
              <a:t>FOOT-</a:t>
            </a:r>
            <a:r>
              <a:rPr lang="it-IT" sz="1400" b="1" dirty="0" err="1"/>
              <a:t>newVA</a:t>
            </a:r>
            <a:r>
              <a:rPr lang="it-IT" sz="1400" dirty="0"/>
              <a:t>: </a:t>
            </a:r>
            <a:r>
              <a:rPr lang="it-IT" sz="1400" dirty="0" err="1"/>
              <a:t>pedestals</a:t>
            </a:r>
            <a:endParaRPr lang="it-IT" sz="1400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400DB368-3262-7A4A-9D86-0CA1F6658C8A}"/>
              </a:ext>
            </a:extLst>
          </p:cNvPr>
          <p:cNvSpPr txBox="1"/>
          <p:nvPr/>
        </p:nvSpPr>
        <p:spPr>
          <a:xfrm>
            <a:off x="964328" y="3466071"/>
            <a:ext cx="3484102" cy="2154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it-IT" sz="1400" b="1" dirty="0"/>
              <a:t>FOOT-</a:t>
            </a:r>
            <a:r>
              <a:rPr lang="it-IT" sz="1400" b="1" dirty="0" err="1"/>
              <a:t>newVA</a:t>
            </a:r>
            <a:r>
              <a:rPr lang="it-IT" sz="1400" dirty="0"/>
              <a:t>: sigma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7B0C9AFC-34DA-FB46-AEE1-EE9A5D4BFD81}"/>
              </a:ext>
            </a:extLst>
          </p:cNvPr>
          <p:cNvSpPr txBox="1"/>
          <p:nvPr/>
        </p:nvSpPr>
        <p:spPr>
          <a:xfrm>
            <a:off x="6393063" y="3466071"/>
            <a:ext cx="3484102" cy="2154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it-IT" sz="1400" b="1" dirty="0"/>
              <a:t>FOOT-</a:t>
            </a:r>
            <a:r>
              <a:rPr lang="it-IT" sz="1400" b="1" dirty="0" err="1"/>
              <a:t>newVA</a:t>
            </a:r>
            <a:r>
              <a:rPr lang="it-IT" sz="1400" dirty="0"/>
              <a:t>: sigma raw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B5249079-B2F0-1740-B184-A03B3FC1987F}"/>
              </a:ext>
            </a:extLst>
          </p:cNvPr>
          <p:cNvSpPr txBox="1"/>
          <p:nvPr/>
        </p:nvSpPr>
        <p:spPr>
          <a:xfrm>
            <a:off x="4768977" y="3213556"/>
            <a:ext cx="832793" cy="2154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it-IT" sz="1400" dirty="0" err="1"/>
              <a:t>channel</a:t>
            </a:r>
            <a:endParaRPr lang="it-IT" sz="1400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F0F5927D-3451-6F40-B727-C8250B17B9C0}"/>
              </a:ext>
            </a:extLst>
          </p:cNvPr>
          <p:cNvSpPr txBox="1"/>
          <p:nvPr/>
        </p:nvSpPr>
        <p:spPr>
          <a:xfrm>
            <a:off x="4768976" y="6642556"/>
            <a:ext cx="832793" cy="2154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it-IT" sz="1400" dirty="0" err="1"/>
              <a:t>channel</a:t>
            </a:r>
            <a:endParaRPr lang="it-IT" sz="1400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2A558442-C46A-4C41-85CF-CDD9BC710D26}"/>
              </a:ext>
            </a:extLst>
          </p:cNvPr>
          <p:cNvSpPr txBox="1"/>
          <p:nvPr/>
        </p:nvSpPr>
        <p:spPr>
          <a:xfrm>
            <a:off x="10181238" y="6661090"/>
            <a:ext cx="832793" cy="2154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it-IT" sz="1400" dirty="0" err="1"/>
              <a:t>channel</a:t>
            </a:r>
            <a:endParaRPr lang="it-IT" sz="1400" dirty="0"/>
          </a:p>
        </p:txBody>
      </p:sp>
      <p:graphicFrame>
        <p:nvGraphicFramePr>
          <p:cNvPr id="9" name="Tabella 8">
            <a:extLst>
              <a:ext uri="{FF2B5EF4-FFF2-40B4-BE49-F238E27FC236}">
                <a16:creationId xmlns:a16="http://schemas.microsoft.com/office/drawing/2014/main" id="{168333B6-C2D6-F44E-BD0D-90246CCC3A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0994497"/>
              </p:ext>
            </p:extLst>
          </p:nvPr>
        </p:nvGraphicFramePr>
        <p:xfrm>
          <a:off x="7224804" y="900876"/>
          <a:ext cx="3278728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10702">
                  <a:extLst>
                    <a:ext uri="{9D8B030D-6E8A-4147-A177-3AD203B41FA5}">
                      <a16:colId xmlns:a16="http://schemas.microsoft.com/office/drawing/2014/main" val="2785041142"/>
                    </a:ext>
                  </a:extLst>
                </a:gridCol>
                <a:gridCol w="1668026">
                  <a:extLst>
                    <a:ext uri="{9D8B030D-6E8A-4147-A177-3AD203B41FA5}">
                      <a16:colId xmlns:a16="http://schemas.microsoft.com/office/drawing/2014/main" val="424645854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it-IT" sz="1000" b="0" dirty="0" err="1">
                          <a:solidFill>
                            <a:schemeClr val="tx1"/>
                          </a:solidFill>
                        </a:rPr>
                        <a:t>Thickness</a:t>
                      </a:r>
                      <a:r>
                        <a:rPr lang="it-IT" sz="1000" b="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it-IT" sz="1000" b="0" dirty="0">
                          <a:solidFill>
                            <a:schemeClr val="tx1"/>
                          </a:solidFill>
                        </a:rPr>
                        <a:t>150um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11202908"/>
                  </a:ext>
                </a:extLst>
              </a:tr>
              <a:tr h="215249">
                <a:tc>
                  <a:txBody>
                    <a:bodyPr/>
                    <a:lstStyle/>
                    <a:p>
                      <a:r>
                        <a:rPr lang="it-IT" sz="1000" b="0" dirty="0" err="1">
                          <a:solidFill>
                            <a:schemeClr val="tx1"/>
                          </a:solidFill>
                        </a:rPr>
                        <a:t>Overall</a:t>
                      </a:r>
                      <a:r>
                        <a:rPr lang="it-IT" sz="10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it-IT" sz="1000" b="0" dirty="0" err="1">
                          <a:solidFill>
                            <a:schemeClr val="tx1"/>
                          </a:solidFill>
                        </a:rPr>
                        <a:t>dim</a:t>
                      </a:r>
                      <a:endParaRPr lang="it-IT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it-IT" sz="1000" b="0" dirty="0">
                          <a:solidFill>
                            <a:schemeClr val="tx1"/>
                          </a:solidFill>
                        </a:rPr>
                        <a:t>102.5mmx103.5mm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35059782"/>
                  </a:ext>
                </a:extLst>
              </a:tr>
              <a:tr h="215249">
                <a:tc>
                  <a:txBody>
                    <a:bodyPr/>
                    <a:lstStyle/>
                    <a:p>
                      <a:r>
                        <a:rPr lang="it-IT" sz="1000" b="0" dirty="0">
                          <a:solidFill>
                            <a:schemeClr val="tx1"/>
                          </a:solidFill>
                        </a:rPr>
                        <a:t>Active area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it-IT" sz="1000" b="0" dirty="0">
                          <a:solidFill>
                            <a:schemeClr val="tx1"/>
                          </a:solidFill>
                        </a:rPr>
                        <a:t>96mm x 96mm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6899934"/>
                  </a:ext>
                </a:extLst>
              </a:tr>
              <a:tr h="215249">
                <a:tc>
                  <a:txBody>
                    <a:bodyPr/>
                    <a:lstStyle/>
                    <a:p>
                      <a:r>
                        <a:rPr lang="it-IT" sz="1000" b="0" dirty="0">
                          <a:solidFill>
                            <a:schemeClr val="tx1"/>
                          </a:solidFill>
                        </a:rPr>
                        <a:t>Strip</a:t>
                      </a:r>
                      <a:r>
                        <a:rPr lang="it-IT" sz="1000" b="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it-IT" sz="1000" b="0" baseline="0" dirty="0" err="1">
                          <a:solidFill>
                            <a:schemeClr val="tx1"/>
                          </a:solidFill>
                        </a:rPr>
                        <a:t>pitch</a:t>
                      </a:r>
                      <a:endParaRPr lang="it-IT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it-IT" sz="1000" b="0" dirty="0">
                          <a:solidFill>
                            <a:schemeClr val="tx1"/>
                          </a:solidFill>
                        </a:rPr>
                        <a:t>50 </a:t>
                      </a:r>
                      <a:r>
                        <a:rPr lang="it-IT" sz="1000" b="0" dirty="0" err="1">
                          <a:solidFill>
                            <a:schemeClr val="tx1"/>
                          </a:solidFill>
                        </a:rPr>
                        <a:t>um</a:t>
                      </a:r>
                      <a:endParaRPr lang="it-IT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6838355"/>
                  </a:ext>
                </a:extLst>
              </a:tr>
              <a:tr h="236344">
                <a:tc>
                  <a:txBody>
                    <a:bodyPr/>
                    <a:lstStyle/>
                    <a:p>
                      <a:r>
                        <a:rPr lang="it-IT" sz="1000" b="0" dirty="0" err="1">
                          <a:solidFill>
                            <a:schemeClr val="tx1"/>
                          </a:solidFill>
                        </a:rPr>
                        <a:t>Readout</a:t>
                      </a:r>
                      <a:r>
                        <a:rPr lang="it-IT" sz="10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it-IT" sz="1000" b="0" dirty="0" err="1">
                          <a:solidFill>
                            <a:schemeClr val="tx1"/>
                          </a:solidFill>
                        </a:rPr>
                        <a:t>pitch</a:t>
                      </a:r>
                      <a:r>
                        <a:rPr lang="it-IT" sz="1000" b="0" dirty="0">
                          <a:solidFill>
                            <a:schemeClr val="tx1"/>
                          </a:solidFill>
                        </a:rPr>
                        <a:t> in </a:t>
                      </a:r>
                      <a:r>
                        <a:rPr lang="it-IT" sz="1000" b="0" dirty="0" err="1">
                          <a:solidFill>
                            <a:schemeClr val="tx1"/>
                          </a:solidFill>
                        </a:rPr>
                        <a:t>Foot</a:t>
                      </a:r>
                      <a:endParaRPr lang="it-IT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it-IT" sz="1000" b="0" dirty="0">
                          <a:solidFill>
                            <a:schemeClr val="tx1"/>
                          </a:solidFill>
                        </a:rPr>
                        <a:t>150 </a:t>
                      </a:r>
                      <a:r>
                        <a:rPr lang="it-IT" sz="1000" b="0" dirty="0" err="1">
                          <a:solidFill>
                            <a:schemeClr val="tx1"/>
                          </a:solidFill>
                        </a:rPr>
                        <a:t>um</a:t>
                      </a:r>
                      <a:endParaRPr lang="it-IT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42010938"/>
                  </a:ext>
                </a:extLst>
              </a:tr>
              <a:tr h="227006">
                <a:tc>
                  <a:txBody>
                    <a:bodyPr/>
                    <a:lstStyle/>
                    <a:p>
                      <a:r>
                        <a:rPr lang="it-IT" sz="1000" b="0" dirty="0" err="1">
                          <a:solidFill>
                            <a:schemeClr val="tx1"/>
                          </a:solidFill>
                        </a:rPr>
                        <a:t>Number</a:t>
                      </a:r>
                      <a:r>
                        <a:rPr lang="it-IT" sz="1000" b="0" baseline="0" dirty="0">
                          <a:solidFill>
                            <a:schemeClr val="tx1"/>
                          </a:solidFill>
                        </a:rPr>
                        <a:t> of </a:t>
                      </a:r>
                      <a:r>
                        <a:rPr lang="it-IT" sz="1000" b="0" baseline="0" dirty="0" err="1">
                          <a:solidFill>
                            <a:schemeClr val="tx1"/>
                          </a:solidFill>
                        </a:rPr>
                        <a:t>readout</a:t>
                      </a:r>
                      <a:r>
                        <a:rPr lang="it-IT" sz="1000" b="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it-IT" sz="1000" b="0" baseline="0" dirty="0" err="1">
                          <a:solidFill>
                            <a:schemeClr val="tx1"/>
                          </a:solidFill>
                        </a:rPr>
                        <a:t>strips</a:t>
                      </a:r>
                      <a:endParaRPr lang="it-IT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it-IT" sz="1000" b="0" dirty="0">
                          <a:solidFill>
                            <a:schemeClr val="tx1"/>
                          </a:solidFill>
                        </a:rPr>
                        <a:t>640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9165054"/>
                  </a:ext>
                </a:extLst>
              </a:tr>
            </a:tbl>
          </a:graphicData>
        </a:graphic>
      </p:graphicFrame>
      <p:sp>
        <p:nvSpPr>
          <p:cNvPr id="10" name="CasellaDiTesto 9">
            <a:extLst>
              <a:ext uri="{FF2B5EF4-FFF2-40B4-BE49-F238E27FC236}">
                <a16:creationId xmlns:a16="http://schemas.microsoft.com/office/drawing/2014/main" id="{1EE8B25A-F745-D145-9D7B-74F492A0125B}"/>
              </a:ext>
            </a:extLst>
          </p:cNvPr>
          <p:cNvSpPr txBox="1"/>
          <p:nvPr/>
        </p:nvSpPr>
        <p:spPr>
          <a:xfrm>
            <a:off x="7224804" y="634227"/>
            <a:ext cx="3484102" cy="2154436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it-IT" sz="1400" b="1" dirty="0"/>
              <a:t>FOOT </a:t>
            </a:r>
            <a:r>
              <a:rPr lang="it-IT" sz="1400" b="1" dirty="0" err="1"/>
              <a:t>sensor</a:t>
            </a:r>
            <a:r>
              <a:rPr lang="it-IT" sz="1400" b="1" dirty="0"/>
              <a:t>:</a:t>
            </a:r>
          </a:p>
          <a:p>
            <a:endParaRPr lang="it-IT" sz="1400" b="1" dirty="0"/>
          </a:p>
          <a:p>
            <a:endParaRPr lang="it-IT" sz="1400" b="1" dirty="0"/>
          </a:p>
          <a:p>
            <a:endParaRPr lang="it-IT" sz="1400" b="1" dirty="0"/>
          </a:p>
          <a:p>
            <a:endParaRPr lang="it-IT" sz="1400" b="1" dirty="0"/>
          </a:p>
          <a:p>
            <a:endParaRPr lang="it-IT" sz="1400" b="1" dirty="0"/>
          </a:p>
          <a:p>
            <a:endParaRPr lang="it-IT" sz="1400" b="1" dirty="0"/>
          </a:p>
          <a:p>
            <a:endParaRPr lang="it-IT" sz="1400" b="1" dirty="0"/>
          </a:p>
          <a:p>
            <a:endParaRPr lang="it-IT" sz="1400" b="1" dirty="0"/>
          </a:p>
          <a:p>
            <a:r>
              <a:rPr lang="it-IT" sz="1400" b="1" dirty="0"/>
              <a:t>+ new batch of </a:t>
            </a:r>
            <a:r>
              <a:rPr lang="it-IT" sz="1400" b="1" dirty="0" err="1"/>
              <a:t>VAs</a:t>
            </a:r>
            <a:endParaRPr lang="it-IT" sz="1400" dirty="0"/>
          </a:p>
        </p:txBody>
      </p:sp>
    </p:spTree>
    <p:extLst>
      <p:ext uri="{BB962C8B-B14F-4D97-AF65-F5344CB8AC3E}">
        <p14:creationId xmlns:p14="http://schemas.microsoft.com/office/powerpoint/2010/main" val="30527585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3441C0A8-E8A4-1B4B-92FA-525B16A165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213"/>
          <a:stretch/>
        </p:blipFill>
        <p:spPr>
          <a:xfrm rot="5400000">
            <a:off x="2645547" y="-1828794"/>
            <a:ext cx="6811183" cy="10499573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34E18017-4E44-644B-A91B-45501FE7EB10}"/>
              </a:ext>
            </a:extLst>
          </p:cNvPr>
          <p:cNvSpPr txBox="1"/>
          <p:nvPr/>
        </p:nvSpPr>
        <p:spPr>
          <a:xfrm>
            <a:off x="4768978" y="3205548"/>
            <a:ext cx="832793" cy="2154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it-IT" sz="1400" dirty="0" err="1"/>
              <a:t>channel</a:t>
            </a:r>
            <a:endParaRPr lang="it-IT" sz="1400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DACA693B-EDE7-5640-B282-CB37CF55DD3E}"/>
              </a:ext>
            </a:extLst>
          </p:cNvPr>
          <p:cNvSpPr txBox="1"/>
          <p:nvPr/>
        </p:nvSpPr>
        <p:spPr>
          <a:xfrm>
            <a:off x="4768977" y="6623497"/>
            <a:ext cx="832793" cy="2154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it-IT" sz="1400" dirty="0" err="1"/>
              <a:t>channel</a:t>
            </a:r>
            <a:endParaRPr lang="it-IT" sz="1400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A2621CC5-B0F9-6F4F-8EA0-7CBB6061EFDB}"/>
              </a:ext>
            </a:extLst>
          </p:cNvPr>
          <p:cNvSpPr txBox="1"/>
          <p:nvPr/>
        </p:nvSpPr>
        <p:spPr>
          <a:xfrm>
            <a:off x="10181238" y="6617319"/>
            <a:ext cx="832793" cy="2154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it-IT" sz="1400" dirty="0" err="1"/>
              <a:t>channel</a:t>
            </a:r>
            <a:endParaRPr lang="it-IT" sz="1400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45FB1106-925F-7245-AEC5-BC3F08CF3345}"/>
              </a:ext>
            </a:extLst>
          </p:cNvPr>
          <p:cNvSpPr txBox="1"/>
          <p:nvPr/>
        </p:nvSpPr>
        <p:spPr>
          <a:xfrm>
            <a:off x="6588552" y="263524"/>
            <a:ext cx="3484102" cy="86177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it-IT" sz="1400" b="1" dirty="0"/>
              <a:t>AMS-</a:t>
            </a:r>
            <a:r>
              <a:rPr lang="it-IT" sz="1400" b="1" dirty="0" err="1"/>
              <a:t>flight</a:t>
            </a:r>
            <a:r>
              <a:rPr lang="it-IT" sz="1400" b="1" dirty="0"/>
              <a:t> </a:t>
            </a:r>
            <a:r>
              <a:rPr lang="it-IT" sz="1400" b="1" dirty="0" err="1"/>
              <a:t>ladder</a:t>
            </a:r>
            <a:r>
              <a:rPr lang="it-IT" sz="1400" b="1" dirty="0"/>
              <a:t>:</a:t>
            </a:r>
          </a:p>
          <a:p>
            <a:endParaRPr lang="it-IT" sz="1400" b="1" dirty="0"/>
          </a:p>
          <a:p>
            <a:r>
              <a:rPr lang="it-IT" sz="1400" b="1" dirty="0"/>
              <a:t>- Layer2</a:t>
            </a:r>
          </a:p>
          <a:p>
            <a:r>
              <a:rPr lang="it-IT" sz="1400" b="1" dirty="0"/>
              <a:t>- "slot" 9</a:t>
            </a: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76C13268-B4B4-2449-8D72-6E07D2ADA39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/>
          <a:stretch/>
        </p:blipFill>
        <p:spPr>
          <a:xfrm>
            <a:off x="8513805" y="62308"/>
            <a:ext cx="3117698" cy="3320348"/>
          </a:xfrm>
          <a:prstGeom prst="rect">
            <a:avLst/>
          </a:prstGeom>
        </p:spPr>
      </p:pic>
      <p:sp>
        <p:nvSpPr>
          <p:cNvPr id="14" name="Rettangolo 13">
            <a:extLst>
              <a:ext uri="{FF2B5EF4-FFF2-40B4-BE49-F238E27FC236}">
                <a16:creationId xmlns:a16="http://schemas.microsoft.com/office/drawing/2014/main" id="{8806D069-4AF9-BC43-8664-433481252E1D}"/>
              </a:ext>
            </a:extLst>
          </p:cNvPr>
          <p:cNvSpPr/>
          <p:nvPr/>
        </p:nvSpPr>
        <p:spPr>
          <a:xfrm>
            <a:off x="10713308" y="543699"/>
            <a:ext cx="185351" cy="395416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0399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o 7">
            <a:extLst>
              <a:ext uri="{FF2B5EF4-FFF2-40B4-BE49-F238E27FC236}">
                <a16:creationId xmlns:a16="http://schemas.microsoft.com/office/drawing/2014/main" id="{7A52A84F-7834-1F49-A059-E877961A4452}"/>
              </a:ext>
            </a:extLst>
          </p:cNvPr>
          <p:cNvGrpSpPr/>
          <p:nvPr/>
        </p:nvGrpSpPr>
        <p:grpSpPr>
          <a:xfrm>
            <a:off x="-35238" y="169003"/>
            <a:ext cx="12227238" cy="6688996"/>
            <a:chOff x="784426" y="33079"/>
            <a:chExt cx="10274318" cy="4657396"/>
          </a:xfrm>
        </p:grpSpPr>
        <p:pic>
          <p:nvPicPr>
            <p:cNvPr id="2" name="Immagine 1">
              <a:extLst>
                <a:ext uri="{FF2B5EF4-FFF2-40B4-BE49-F238E27FC236}">
                  <a16:creationId xmlns:a16="http://schemas.microsoft.com/office/drawing/2014/main" id="{8E33CCE8-891A-E04D-ABB8-A2BE2606EB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53575" r="50648"/>
            <a:stretch/>
          </p:blipFill>
          <p:spPr>
            <a:xfrm rot="5400000">
              <a:off x="1365837" y="-548332"/>
              <a:ext cx="2334098" cy="3496919"/>
            </a:xfrm>
            <a:prstGeom prst="rect">
              <a:avLst/>
            </a:prstGeom>
          </p:spPr>
        </p:pic>
        <p:pic>
          <p:nvPicPr>
            <p:cNvPr id="3" name="Immagine 2">
              <a:extLst>
                <a:ext uri="{FF2B5EF4-FFF2-40B4-BE49-F238E27FC236}">
                  <a16:creationId xmlns:a16="http://schemas.microsoft.com/office/drawing/2014/main" id="{CE947C55-2AD4-2049-ABBA-D9065DF087E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0824" t="4988" b="48587"/>
            <a:stretch/>
          </p:blipFill>
          <p:spPr>
            <a:xfrm rot="5400000">
              <a:off x="8039732" y="-496845"/>
              <a:ext cx="2325758" cy="3496919"/>
            </a:xfrm>
            <a:prstGeom prst="rect">
              <a:avLst/>
            </a:prstGeom>
          </p:spPr>
        </p:pic>
        <p:pic>
          <p:nvPicPr>
            <p:cNvPr id="4" name="Immagine 3">
              <a:extLst>
                <a:ext uri="{FF2B5EF4-FFF2-40B4-BE49-F238E27FC236}">
                  <a16:creationId xmlns:a16="http://schemas.microsoft.com/office/drawing/2014/main" id="{D9914921-5C9F-B247-9C95-1EEEAE4556E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53494" r="50736"/>
            <a:stretch/>
          </p:blipFill>
          <p:spPr>
            <a:xfrm rot="5400000">
              <a:off x="1370005" y="1738836"/>
              <a:ext cx="2325761" cy="3496919"/>
            </a:xfrm>
            <a:prstGeom prst="rect">
              <a:avLst/>
            </a:prstGeom>
          </p:spPr>
        </p:pic>
        <p:pic>
          <p:nvPicPr>
            <p:cNvPr id="5" name="Immagine 4">
              <a:extLst>
                <a:ext uri="{FF2B5EF4-FFF2-40B4-BE49-F238E27FC236}">
                  <a16:creationId xmlns:a16="http://schemas.microsoft.com/office/drawing/2014/main" id="{217115B6-96E1-A943-AF4E-0124A691F9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0737" t="3213" b="48849"/>
            <a:stretch/>
          </p:blipFill>
          <p:spPr>
            <a:xfrm rot="5400000">
              <a:off x="8093567" y="1725299"/>
              <a:ext cx="2325759" cy="3604594"/>
            </a:xfrm>
            <a:prstGeom prst="rect">
              <a:avLst/>
            </a:prstGeom>
          </p:spPr>
        </p:pic>
        <p:pic>
          <p:nvPicPr>
            <p:cNvPr id="6" name="Immagine 5">
              <a:extLst>
                <a:ext uri="{FF2B5EF4-FFF2-40B4-BE49-F238E27FC236}">
                  <a16:creationId xmlns:a16="http://schemas.microsoft.com/office/drawing/2014/main" id="{7EB872B1-5016-7A46-9A26-E3FD8EEB64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9924" t="53575" r="2730"/>
            <a:stretch/>
          </p:blipFill>
          <p:spPr>
            <a:xfrm rot="5400000">
              <a:off x="4803739" y="-577757"/>
              <a:ext cx="2239230" cy="3496919"/>
            </a:xfrm>
            <a:prstGeom prst="rect">
              <a:avLst/>
            </a:prstGeom>
          </p:spPr>
        </p:pic>
        <p:pic>
          <p:nvPicPr>
            <p:cNvPr id="7" name="Immagine 6">
              <a:extLst>
                <a:ext uri="{FF2B5EF4-FFF2-40B4-BE49-F238E27FC236}">
                  <a16:creationId xmlns:a16="http://schemas.microsoft.com/office/drawing/2014/main" id="{4CBB8140-6E4D-8D4F-97E2-502A717DBB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8857" t="53494"/>
            <a:stretch/>
          </p:blipFill>
          <p:spPr>
            <a:xfrm rot="5400000">
              <a:off x="4683156" y="1731833"/>
              <a:ext cx="2414492" cy="3496919"/>
            </a:xfrm>
            <a:prstGeom prst="rect">
              <a:avLst/>
            </a:prstGeom>
          </p:spPr>
        </p:pic>
      </p:grp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0DD80E1A-FF2D-8045-A5E7-5F3E0BA7237D}"/>
              </a:ext>
            </a:extLst>
          </p:cNvPr>
          <p:cNvSpPr txBox="1"/>
          <p:nvPr/>
        </p:nvSpPr>
        <p:spPr>
          <a:xfrm>
            <a:off x="103426" y="231862"/>
            <a:ext cx="3484102" cy="2154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it-IT" sz="1400" b="1" dirty="0"/>
              <a:t>FOOT-</a:t>
            </a:r>
            <a:r>
              <a:rPr lang="it-IT" sz="1400" b="1" dirty="0" err="1"/>
              <a:t>newVA</a:t>
            </a:r>
            <a:r>
              <a:rPr lang="it-IT" sz="1400" dirty="0"/>
              <a:t>: </a:t>
            </a:r>
            <a:r>
              <a:rPr lang="it-IT" sz="1400" dirty="0" err="1"/>
              <a:t>pedestals</a:t>
            </a:r>
            <a:endParaRPr lang="it-IT" sz="1400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FBB5B598-1262-734E-85AB-6ED42D973B89}"/>
              </a:ext>
            </a:extLst>
          </p:cNvPr>
          <p:cNvSpPr txBox="1"/>
          <p:nvPr/>
        </p:nvSpPr>
        <p:spPr>
          <a:xfrm>
            <a:off x="4126368" y="241437"/>
            <a:ext cx="3484102" cy="2154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it-IT" sz="1400" b="1" dirty="0"/>
              <a:t>FOOT-</a:t>
            </a:r>
            <a:r>
              <a:rPr lang="it-IT" sz="1400" b="1" dirty="0" err="1"/>
              <a:t>newVA</a:t>
            </a:r>
            <a:r>
              <a:rPr lang="it-IT" sz="1400" dirty="0"/>
              <a:t>: sigma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029B6B3D-50FF-DA46-86C1-D2DC1B1638C1}"/>
              </a:ext>
            </a:extLst>
          </p:cNvPr>
          <p:cNvSpPr txBox="1"/>
          <p:nvPr/>
        </p:nvSpPr>
        <p:spPr>
          <a:xfrm>
            <a:off x="8161289" y="241437"/>
            <a:ext cx="3484102" cy="2154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it-IT" sz="1400" b="1" dirty="0"/>
              <a:t>FOOT-</a:t>
            </a:r>
            <a:r>
              <a:rPr lang="it-IT" sz="1400" b="1" dirty="0" err="1"/>
              <a:t>newVA</a:t>
            </a:r>
            <a:r>
              <a:rPr lang="it-IT" sz="1400" dirty="0"/>
              <a:t>: sigma raw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477C1A12-5A87-CA43-9BE6-7F88E86EC078}"/>
              </a:ext>
            </a:extLst>
          </p:cNvPr>
          <p:cNvSpPr txBox="1"/>
          <p:nvPr/>
        </p:nvSpPr>
        <p:spPr>
          <a:xfrm>
            <a:off x="3088459" y="3368673"/>
            <a:ext cx="832793" cy="2154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it-IT" sz="1400" dirty="0" err="1"/>
              <a:t>channel</a:t>
            </a:r>
            <a:endParaRPr lang="it-IT" sz="1400" dirty="0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9515991E-3253-F948-B803-F92D03E49BC4}"/>
              </a:ext>
            </a:extLst>
          </p:cNvPr>
          <p:cNvSpPr txBox="1"/>
          <p:nvPr/>
        </p:nvSpPr>
        <p:spPr>
          <a:xfrm>
            <a:off x="7123380" y="3352120"/>
            <a:ext cx="832793" cy="2154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it-IT" sz="1400" dirty="0" err="1"/>
              <a:t>channel</a:t>
            </a:r>
            <a:endParaRPr lang="it-IT" sz="1400" dirty="0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43C805A9-47CE-434A-8EC0-80C0C90A8DB7}"/>
              </a:ext>
            </a:extLst>
          </p:cNvPr>
          <p:cNvSpPr txBox="1"/>
          <p:nvPr/>
        </p:nvSpPr>
        <p:spPr>
          <a:xfrm>
            <a:off x="11147677" y="3345992"/>
            <a:ext cx="832793" cy="2154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it-IT" sz="1400" dirty="0" err="1"/>
              <a:t>channel</a:t>
            </a:r>
            <a:endParaRPr lang="it-IT" sz="1400" dirty="0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0642515E-BF39-174A-90A8-57E8FE1029C4}"/>
              </a:ext>
            </a:extLst>
          </p:cNvPr>
          <p:cNvSpPr txBox="1"/>
          <p:nvPr/>
        </p:nvSpPr>
        <p:spPr>
          <a:xfrm>
            <a:off x="3088458" y="6655329"/>
            <a:ext cx="832793" cy="2154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it-IT" sz="1400" dirty="0" err="1"/>
              <a:t>channel</a:t>
            </a:r>
            <a:endParaRPr lang="it-IT" sz="1400" dirty="0"/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FC8EA6EB-B081-6A42-98D9-F7CA35FBB360}"/>
              </a:ext>
            </a:extLst>
          </p:cNvPr>
          <p:cNvSpPr txBox="1"/>
          <p:nvPr/>
        </p:nvSpPr>
        <p:spPr>
          <a:xfrm>
            <a:off x="7076108" y="6632549"/>
            <a:ext cx="832793" cy="2154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it-IT" sz="1400" dirty="0" err="1"/>
              <a:t>channel</a:t>
            </a:r>
            <a:endParaRPr lang="it-IT" sz="1400" dirty="0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800D7124-840E-4742-ADE6-DC604891DEBD}"/>
              </a:ext>
            </a:extLst>
          </p:cNvPr>
          <p:cNvSpPr txBox="1"/>
          <p:nvPr/>
        </p:nvSpPr>
        <p:spPr>
          <a:xfrm>
            <a:off x="11147677" y="6620192"/>
            <a:ext cx="832793" cy="2154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it-IT" sz="1400" dirty="0" err="1"/>
              <a:t>channel</a:t>
            </a:r>
            <a:endParaRPr lang="it-IT" sz="1400" dirty="0"/>
          </a:p>
        </p:txBody>
      </p:sp>
    </p:spTree>
    <p:extLst>
      <p:ext uri="{BB962C8B-B14F-4D97-AF65-F5344CB8AC3E}">
        <p14:creationId xmlns:p14="http://schemas.microsoft.com/office/powerpoint/2010/main" val="41381783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907B5111-86C2-4CE3-96B3-C4C9DD92391E}"/>
              </a:ext>
            </a:extLst>
          </p:cNvPr>
          <p:cNvSpPr txBox="1"/>
          <p:nvPr/>
        </p:nvSpPr>
        <p:spPr>
          <a:xfrm>
            <a:off x="74645" y="177282"/>
            <a:ext cx="15022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3. Test with laser</a:t>
            </a:r>
          </a:p>
        </p:txBody>
      </p:sp>
      <p:pic>
        <p:nvPicPr>
          <p:cNvPr id="5" name="Immagine 4" descr="Immagine che contiene interni, ingombro&#10;&#10;Descrizione generata automaticamente">
            <a:extLst>
              <a:ext uri="{FF2B5EF4-FFF2-40B4-BE49-F238E27FC236}">
                <a16:creationId xmlns:a16="http://schemas.microsoft.com/office/drawing/2014/main" id="{851D673F-B0AA-8C42-8D5C-861F1DB280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1942" y="747586"/>
            <a:ext cx="4012066" cy="5362828"/>
          </a:xfrm>
          <a:prstGeom prst="rect">
            <a:avLst/>
          </a:prstGeom>
        </p:spPr>
      </p:pic>
      <p:pic>
        <p:nvPicPr>
          <p:cNvPr id="7" name="Immagine 6" descr="Immagine che contiene testo, interni, ingombro, disordinato&#10;&#10;Descrizione generata automaticamente">
            <a:extLst>
              <a:ext uri="{FF2B5EF4-FFF2-40B4-BE49-F238E27FC236}">
                <a16:creationId xmlns:a16="http://schemas.microsoft.com/office/drawing/2014/main" id="{A91B7229-673A-4B4C-9C88-9627D85763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772" y="3416643"/>
            <a:ext cx="3584179" cy="2681414"/>
          </a:xfrm>
          <a:prstGeom prst="rect">
            <a:avLst/>
          </a:prstGeom>
        </p:spPr>
      </p:pic>
      <p:pic>
        <p:nvPicPr>
          <p:cNvPr id="9" name="Immagine 8" descr="Immagine che contiene testo, interni, tavolo, scrivania&#10;&#10;Descrizione generata automaticamente">
            <a:extLst>
              <a:ext uri="{FF2B5EF4-FFF2-40B4-BE49-F238E27FC236}">
                <a16:creationId xmlns:a16="http://schemas.microsoft.com/office/drawing/2014/main" id="{B140D822-7903-104A-9678-9F0300323C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1214" y="3416643"/>
            <a:ext cx="3584179" cy="2681414"/>
          </a:xfrm>
          <a:prstGeom prst="rect">
            <a:avLst/>
          </a:prstGeom>
        </p:spPr>
      </p:pic>
      <p:pic>
        <p:nvPicPr>
          <p:cNvPr id="22" name="Immagine 21" descr="Immagine che contiene interni, pavimento&#10;&#10;Descrizione generata automaticamente">
            <a:extLst>
              <a:ext uri="{FF2B5EF4-FFF2-40B4-BE49-F238E27FC236}">
                <a16:creationId xmlns:a16="http://schemas.microsoft.com/office/drawing/2014/main" id="{B7083AD9-A697-B747-8E06-EB9AB41C03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984" y="748527"/>
            <a:ext cx="3553669" cy="2658589"/>
          </a:xfrm>
          <a:prstGeom prst="rect">
            <a:avLst/>
          </a:prstGeom>
        </p:spPr>
      </p:pic>
      <p:pic>
        <p:nvPicPr>
          <p:cNvPr id="24" name="Immagine 23" descr="Immagine che contiene interni, pavimento, ingombro&#10;&#10;Descrizione generata automaticamente">
            <a:extLst>
              <a:ext uri="{FF2B5EF4-FFF2-40B4-BE49-F238E27FC236}">
                <a16:creationId xmlns:a16="http://schemas.microsoft.com/office/drawing/2014/main" id="{FEEA5DA8-4FFA-D84E-B785-CF059FE02C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7010" y="747586"/>
            <a:ext cx="3553669" cy="2658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4085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907B5111-86C2-4CE3-96B3-C4C9DD92391E}"/>
              </a:ext>
            </a:extLst>
          </p:cNvPr>
          <p:cNvSpPr txBox="1"/>
          <p:nvPr/>
        </p:nvSpPr>
        <p:spPr>
          <a:xfrm>
            <a:off x="74645" y="177282"/>
            <a:ext cx="15022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3. Test with laser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C5E6294F-9AB8-B248-A193-B207BA92DD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48" t="4771" r="8277" b="22442"/>
          <a:stretch/>
        </p:blipFill>
        <p:spPr>
          <a:xfrm>
            <a:off x="351852" y="1124465"/>
            <a:ext cx="11745413" cy="5259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47341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355</TotalTime>
  <Words>307</Words>
  <Application>Microsoft Macintosh PowerPoint</Application>
  <PresentationFormat>Widescreen</PresentationFormat>
  <Paragraphs>82</Paragraphs>
  <Slides>11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Tema di Office</vt:lpstr>
      <vt:lpstr>Test on New VA1140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New VA1140</dc:title>
  <dc:creator>Maria Movileanu</dc:creator>
  <cp:lastModifiedBy>Matteo Duranti</cp:lastModifiedBy>
  <cp:revision>19</cp:revision>
  <dcterms:created xsi:type="dcterms:W3CDTF">2022-03-08T09:55:13Z</dcterms:created>
  <dcterms:modified xsi:type="dcterms:W3CDTF">2022-03-11T15:43:23Z</dcterms:modified>
</cp:coreProperties>
</file>